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gif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1" r:id="rId4"/>
    <p:sldId id="264" r:id="rId5"/>
    <p:sldId id="265" r:id="rId6"/>
    <p:sldId id="263" r:id="rId7"/>
    <p:sldId id="294" r:id="rId8"/>
    <p:sldId id="296" r:id="rId9"/>
    <p:sldId id="266" r:id="rId10"/>
    <p:sldId id="293" r:id="rId11"/>
    <p:sldId id="297" r:id="rId12"/>
    <p:sldId id="269" r:id="rId13"/>
    <p:sldId id="278" r:id="rId14"/>
    <p:sldId id="289" r:id="rId15"/>
    <p:sldId id="276" r:id="rId16"/>
    <p:sldId id="283" r:id="rId17"/>
    <p:sldId id="273" r:id="rId18"/>
    <p:sldId id="272" r:id="rId19"/>
    <p:sldId id="274" r:id="rId20"/>
    <p:sldId id="291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CCFFCC"/>
    <a:srgbClr val="DD69B4"/>
    <a:srgbClr val="FF856D"/>
    <a:srgbClr val="0000CC"/>
    <a:srgbClr val="9EFF29"/>
    <a:srgbClr val="003635"/>
    <a:srgbClr val="C80064"/>
    <a:srgbClr val="C33A1F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198" autoAdjust="0"/>
  </p:normalViewPr>
  <p:slideViewPr>
    <p:cSldViewPr snapToGrid="0">
      <p:cViewPr varScale="1">
        <p:scale>
          <a:sx n="93" d="100"/>
          <a:sy n="93" d="100"/>
        </p:scale>
        <p:origin x="11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696" y="2809564"/>
            <a:ext cx="7005485" cy="137897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5" y="4181160"/>
            <a:ext cx="7030799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4" y="902763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51818"/>
            <a:ext cx="8246070" cy="312665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920576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7350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4589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7350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4589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dobe.com/video/SouueHjvnqBmk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.kahoot.it/details/304fc120-821b-42f1-97e1-eae07cc39bdd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" TargetMode="External"/><Relationship Id="rId2" Type="http://schemas.openxmlformats.org/officeDocument/2006/relationships/hyperlink" Target="https://en.wikipedia.org/wiki/Transmission_(telecommunications)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Electromagnetic" TargetMode="External"/><Relationship Id="rId5" Type="http://schemas.openxmlformats.org/officeDocument/2006/relationships/hyperlink" Target="https://en.wikipedia.org/wiki/Optical_system" TargetMode="External"/><Relationship Id="rId4" Type="http://schemas.openxmlformats.org/officeDocument/2006/relationships/hyperlink" Target="https://en.wikipedia.org/wiki/Radi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536" y="2283448"/>
            <a:ext cx="7182464" cy="1445337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Berlin Sans FB Demi" panose="020E0802020502020306" pitchFamily="34" charset="0"/>
              </a:rPr>
              <a:t>Telecommuication</a:t>
            </a:r>
            <a:endParaRPr lang="en-US" sz="6600" dirty="0">
              <a:latin typeface="Berlin Sans FB Demi" panose="020E08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9339" y="3363763"/>
            <a:ext cx="6946857" cy="73004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oper Black" panose="0208090404030B020404" pitchFamily="18" charset="0"/>
              </a:rPr>
              <a:t>An Introduction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2767" y="4158615"/>
            <a:ext cx="348364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latin typeface="Pristina" panose="03060402040406080204" pitchFamily="66" charset="0"/>
                <a:cs typeface="Courier New" panose="02070309020205020404" pitchFamily="49" charset="0"/>
              </a:rPr>
              <a:t>Christy Henitha JV</a:t>
            </a:r>
          </a:p>
          <a:p>
            <a:pPr algn="r"/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January,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3999" cy="560436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4. Types of telecommunication  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647647"/>
            <a:ext cx="9143999" cy="584775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WIRED Vs WIRELESS COMMUNICATION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7333" y="3005667"/>
            <a:ext cx="179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Study.com wired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2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3999" cy="560436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4. Types of telecommunication  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560436"/>
            <a:ext cx="9143999" cy="584775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TYPES OF NETWORK TOPOLOGY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7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1" y="621763"/>
            <a:ext cx="68580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CC"/>
                </a:solidFill>
              </a:rPr>
              <a:t>Telecom industry is becoming a top performing industry in the last few years.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dirty="0" smtClean="0"/>
              <a:t>Telecom </a:t>
            </a:r>
            <a:r>
              <a:rPr lang="en-US" sz="2200" dirty="0"/>
              <a:t>industry builds, maintains and operates telecommunication network and thereby makes communication possible globally through internet or phone for a human being and this service plays a vital role in anyone’s life</a:t>
            </a:r>
            <a:r>
              <a:rPr lang="en-US" sz="22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0000CC"/>
                </a:solidFill>
              </a:rPr>
              <a:t>Since the shift of the telecom sector to digital and computer networks, telecommunication industry uses software indispensable. </a:t>
            </a:r>
            <a:endParaRPr lang="en-US" sz="2200" dirty="0" smtClean="0">
              <a:solidFill>
                <a:srgbClr val="0000C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dirty="0" smtClean="0"/>
              <a:t>Telecom </a:t>
            </a:r>
            <a:r>
              <a:rPr lang="en-US" sz="2200" dirty="0"/>
              <a:t>sector depends on the various types of software components to deliver many services like routing and switching, VoIP broadband access, etc.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5. Telecom industry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469376">
            <a:off x="175846" y="916560"/>
            <a:ext cx="193430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Hardware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 rot="977871">
            <a:off x="317141" y="2407508"/>
            <a:ext cx="193430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 rot="21019871">
            <a:off x="312788" y="3891856"/>
            <a:ext cx="193430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Network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19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85" y="0"/>
            <a:ext cx="9144000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6. Business process in telecom 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industry</a:t>
            </a:r>
            <a:endParaRPr lang="en-US" sz="4000" b="1" dirty="0"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2184" y="649495"/>
            <a:ext cx="6611816" cy="4309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rgbClr val="3A3A3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Telecom services are based on the below two systems</a:t>
            </a:r>
            <a:r>
              <a:rPr lang="en-US" b="1" dirty="0" smtClean="0">
                <a:solidFill>
                  <a:srgbClr val="3A3A3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F66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#1) Operations Support Systems (OSS):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680"/>
              </a:spcAft>
            </a:pPr>
            <a:r>
              <a:rPr lang="en-US" dirty="0">
                <a:solidFill>
                  <a:srgbClr val="3A3A3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OSS supports back-office activities like telecom network, provisioning, maintaining customer service, Inventory etc. Sometimes it also called as Operational Support Systems.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F66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#2) Business Support Systems (BSS):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680"/>
              </a:spcAft>
            </a:pPr>
            <a:r>
              <a:rPr lang="en-US" dirty="0">
                <a:solidFill>
                  <a:srgbClr val="3A3A3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BSS deals with Customer Relationship Manager (CRM) and processes such as generating invoices, IVR’s Call Centers, taking orders, processing bills, collecting payments, etc. Basically, customer-facing activities are involved in Business Support Systems.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8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073662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latin typeface="Berlin Sans FB Demi" panose="020E0802020502020306" pitchFamily="34" charset="0"/>
              </a:rPr>
              <a:t>6. </a:t>
            </a:r>
            <a:r>
              <a:rPr lang="en-US" sz="4000" dirty="0">
                <a:latin typeface="Berlin Sans FB Demi" panose="020E0802020502020306" pitchFamily="34" charset="0"/>
              </a:rPr>
              <a:t>Business process in telecom industry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35" y="806202"/>
            <a:ext cx="3723231" cy="40204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36833" y="856341"/>
            <a:ext cx="4469282" cy="3970318"/>
          </a:xfrm>
          <a:prstGeom prst="rect">
            <a:avLst/>
          </a:prstGeom>
          <a:solidFill>
            <a:schemeClr val="tx1">
              <a:alpha val="17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Mobile </a:t>
            </a:r>
            <a:r>
              <a:rPr lang="en-US" b="1" dirty="0">
                <a:solidFill>
                  <a:srgbClr val="FFC000"/>
                </a:solidFill>
              </a:rPr>
              <a:t>Pre-Paid Customers </a:t>
            </a:r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dirty="0">
                <a:solidFill>
                  <a:schemeClr val="bg1"/>
                </a:solidFill>
              </a:rPr>
              <a:t>Mobile services by paying their charges in advance.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Mobile </a:t>
            </a:r>
            <a:r>
              <a:rPr lang="en-US" b="1" dirty="0">
                <a:solidFill>
                  <a:srgbClr val="FFC000"/>
                </a:solidFill>
              </a:rPr>
              <a:t>Post-Paid Customers </a:t>
            </a:r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dirty="0">
                <a:solidFill>
                  <a:schemeClr val="bg1"/>
                </a:solidFill>
              </a:rPr>
              <a:t>Mobile services by paying their charges after every invoice they receive.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Fixed </a:t>
            </a:r>
            <a:r>
              <a:rPr lang="en-US" b="1" dirty="0">
                <a:solidFill>
                  <a:srgbClr val="FFC000"/>
                </a:solidFill>
              </a:rPr>
              <a:t>Pre-Paid Customers </a:t>
            </a:r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dirty="0">
                <a:solidFill>
                  <a:schemeClr val="bg1"/>
                </a:solidFill>
              </a:rPr>
              <a:t>Fixed line, i.e., landline services recharge their phone based on their </a:t>
            </a:r>
            <a:r>
              <a:rPr lang="en-US" dirty="0" smtClean="0">
                <a:solidFill>
                  <a:schemeClr val="bg1"/>
                </a:solidFill>
              </a:rPr>
              <a:t>requirements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Fixed </a:t>
            </a:r>
            <a:r>
              <a:rPr lang="en-US" b="1" dirty="0">
                <a:solidFill>
                  <a:srgbClr val="FFC000"/>
                </a:solidFill>
              </a:rPr>
              <a:t>Post-Paid Customers </a:t>
            </a:r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dirty="0">
                <a:solidFill>
                  <a:schemeClr val="bg1"/>
                </a:solidFill>
              </a:rPr>
              <a:t>Fixed line, i.e., landline services by paying their charges after every invoice they receive. </a:t>
            </a:r>
          </a:p>
        </p:txBody>
      </p:sp>
    </p:spTree>
    <p:extLst>
      <p:ext uri="{BB962C8B-B14F-4D97-AF65-F5344CB8AC3E}">
        <p14:creationId xmlns:p14="http://schemas.microsoft.com/office/powerpoint/2010/main" val="356818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" y="0"/>
            <a:ext cx="912641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85" y="0"/>
            <a:ext cx="9144000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7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Telecom testing</a:t>
            </a:r>
            <a:endParaRPr lang="en-US" sz="4000" b="1" dirty="0"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986" y="560436"/>
            <a:ext cx="3208805" cy="175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testing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Conformance testing</a:t>
            </a:r>
          </a:p>
          <a:p>
            <a:pPr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Interconnection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</a:p>
          <a:p>
            <a:pPr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testing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63718" y="654310"/>
            <a:ext cx="2585803" cy="175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IVR testing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Interoperability testing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 testing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 testing</a:t>
            </a:r>
          </a:p>
        </p:txBody>
      </p:sp>
    </p:spTree>
    <p:extLst>
      <p:ext uri="{BB962C8B-B14F-4D97-AF65-F5344CB8AC3E}">
        <p14:creationId xmlns:p14="http://schemas.microsoft.com/office/powerpoint/2010/main" val="42093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85" y="0"/>
            <a:ext cx="9144000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7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Telecom testing</a:t>
            </a:r>
            <a:endParaRPr lang="en-US" sz="4000" b="1" dirty="0"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0508" y="896183"/>
            <a:ext cx="67463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</a:t>
            </a:r>
            <a:r>
              <a:rPr lang="en-US" dirty="0"/>
              <a:t>, the telephone number of the customer is registered under telecom operator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whether the number is still working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number entered is valid, and it is 10 digit number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number is not blocked due to some reasons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if the number has any outstanding bills, if exist, display it on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number has all previous accounts or bills cleared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system enables statement generation as per customer requirement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system has recorded a number of calls accurately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plan chosen by the customer displays on the billing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the total amount billed is accurate and mapped to the service offered</a:t>
            </a:r>
          </a:p>
        </p:txBody>
      </p:sp>
      <p:sp>
        <p:nvSpPr>
          <p:cNvPr id="2" name="Rectangle 1"/>
          <p:cNvSpPr/>
          <p:nvPr/>
        </p:nvSpPr>
        <p:spPr>
          <a:xfrm>
            <a:off x="3283245" y="580532"/>
            <a:ext cx="4661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Sample test </a:t>
            </a:r>
            <a:r>
              <a:rPr lang="en-US" sz="2000" b="1" dirty="0" smtClean="0">
                <a:solidFill>
                  <a:srgbClr val="00B0F0"/>
                </a:solidFill>
              </a:rPr>
              <a:t>cases - Telecom </a:t>
            </a:r>
            <a:r>
              <a:rPr lang="en-US" sz="2000" b="1" dirty="0">
                <a:solidFill>
                  <a:srgbClr val="00B0F0"/>
                </a:solidFill>
              </a:rPr>
              <a:t>Billing System	</a:t>
            </a:r>
          </a:p>
        </p:txBody>
      </p:sp>
    </p:spTree>
    <p:extLst>
      <p:ext uri="{BB962C8B-B14F-4D97-AF65-F5344CB8AC3E}">
        <p14:creationId xmlns:p14="http://schemas.microsoft.com/office/powerpoint/2010/main" val="13635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8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Social Impact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6160" y="2654985"/>
            <a:ext cx="629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https://spark.adobe.com/video/SouueHjvnqBmk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85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49"/>
            <a:ext cx="3891516" cy="5153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50" t="43597" r="3137"/>
          <a:stretch/>
        </p:blipFill>
        <p:spPr>
          <a:xfrm rot="21018802">
            <a:off x="3053946" y="1616656"/>
            <a:ext cx="6046719" cy="3039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2329">
            <a:off x="4071604" y="308885"/>
            <a:ext cx="2634091" cy="28352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923" y="0"/>
            <a:ext cx="9056077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8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Social Impact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33927" y="4497169"/>
            <a:ext cx="3310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Negative Impact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959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23" y="0"/>
            <a:ext cx="8985739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9</a:t>
            </a:r>
            <a:r>
              <a:rPr lang="en-US" sz="4000" dirty="0" smtClean="0">
                <a:latin typeface="Berlin Sans FB Demi" panose="020E0802020502020306" pitchFamily="34" charset="0"/>
              </a:rPr>
              <a:t>. Future of telecommunication </a:t>
            </a:r>
            <a:endParaRPr lang="en-US" sz="4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70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747786" y="1998783"/>
            <a:ext cx="8259098" cy="763526"/>
          </a:xfrm>
        </p:spPr>
        <p:txBody>
          <a:bodyPr>
            <a:no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Table of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89678" y="313820"/>
            <a:ext cx="3600986" cy="400110"/>
          </a:xfrm>
          <a:prstGeom prst="rect">
            <a:avLst/>
          </a:prstGeom>
          <a:solidFill>
            <a:srgbClr val="FF856D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1. History </a:t>
            </a:r>
            <a:r>
              <a:rPr lang="en-US" sz="2000" b="1" dirty="0"/>
              <a:t>of telecommunication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869319" y="838158"/>
            <a:ext cx="4505657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2. Communication &amp; telecommunication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1389678" y="1357111"/>
            <a:ext cx="3933256" cy="400110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3. Telecommunication Components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895773" y="1929272"/>
            <a:ext cx="3469155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4. Types of telecommunication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394086" y="2237137"/>
            <a:ext cx="2262607" cy="400110"/>
          </a:xfrm>
          <a:prstGeom prst="rect">
            <a:avLst/>
          </a:prstGeom>
          <a:solidFill>
            <a:srgbClr val="DD69B4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5. Telecom Industry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028163" y="2863946"/>
            <a:ext cx="4336765" cy="4001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6. Business process in telecom industry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1389678" y="3334098"/>
            <a:ext cx="2122248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7. Telecom Testing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4385697" y="3711663"/>
            <a:ext cx="3979231" cy="400110"/>
          </a:xfrm>
          <a:prstGeom prst="rect">
            <a:avLst/>
          </a:prstGeom>
          <a:solidFill>
            <a:srgbClr val="CCFFCC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8. Social impact of telecom industry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1357560" y="4307898"/>
            <a:ext cx="3538213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9. Future </a:t>
            </a:r>
            <a:r>
              <a:rPr lang="en-US" sz="2000" b="1" dirty="0"/>
              <a:t>of telecommunication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79608" y="4597477"/>
            <a:ext cx="1685077" cy="400110"/>
          </a:xfrm>
          <a:prstGeom prst="rect">
            <a:avLst/>
          </a:prstGeom>
          <a:solidFill>
            <a:srgbClr val="00CCFF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10. Evaluation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7923" y="0"/>
            <a:ext cx="9056077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10. Evaluation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7680" y="2654985"/>
            <a:ext cx="6837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https://create.kahoot.it/details/304fc120-821b-42f1-97e1-eae07cc39bdd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660921" y="1767840"/>
            <a:ext cx="253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7030A0"/>
                </a:solidFill>
              </a:rPr>
              <a:t>Kahoot</a:t>
            </a:r>
            <a:r>
              <a:rPr lang="en-US" sz="3600" b="1" dirty="0" smtClean="0">
                <a:solidFill>
                  <a:srgbClr val="7030A0"/>
                </a:solidFill>
              </a:rPr>
              <a:t> Quiz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7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23" y="0"/>
            <a:ext cx="8985739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latin typeface="Berlin Sans FB Demi" panose="020E0802020502020306" pitchFamily="34" charset="0"/>
              </a:rPr>
              <a:t>1. History of telecommunication </a:t>
            </a:r>
            <a:endParaRPr lang="en-US" sz="4000" dirty="0">
              <a:latin typeface="Berlin Sans FB Demi" panose="020E0802020502020306" pitchFamily="34" charset="0"/>
            </a:endParaRPr>
          </a:p>
        </p:txBody>
      </p:sp>
      <p:pic>
        <p:nvPicPr>
          <p:cNvPr id="3" name="intr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49" end="971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92" y="693336"/>
            <a:ext cx="7734999" cy="445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6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3999" cy="560436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Communication &amp; telecommunication  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7209" y="668144"/>
            <a:ext cx="686679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Communication</a:t>
            </a:r>
            <a:r>
              <a:rPr lang="en-US" sz="32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occurs when there is exchange of </a:t>
            </a:r>
            <a:r>
              <a:rPr lang="en-US" sz="2400" dirty="0"/>
              <a:t>information between </a:t>
            </a:r>
            <a:r>
              <a:rPr lang="en-US" sz="2400" dirty="0" smtClean="0"/>
              <a:t>sender and receiver. </a:t>
            </a:r>
          </a:p>
          <a:p>
            <a:pPr algn="ctr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1968012" y="3543062"/>
            <a:ext cx="71217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2400" dirty="0"/>
              <a:t>W</a:t>
            </a:r>
            <a:r>
              <a:rPr lang="en-US" sz="2400" dirty="0" smtClean="0"/>
              <a:t>hen </a:t>
            </a:r>
            <a:r>
              <a:rPr lang="en-US" sz="2400" dirty="0"/>
              <a:t>the exchange of information between </a:t>
            </a:r>
            <a:r>
              <a:rPr lang="en-US" sz="2400" dirty="0" smtClean="0"/>
              <a:t>participants </a:t>
            </a:r>
            <a:r>
              <a:rPr lang="en-US" sz="2400" dirty="0"/>
              <a:t>includes the use of </a:t>
            </a:r>
            <a:r>
              <a:rPr lang="en-US" sz="2400" dirty="0" smtClean="0"/>
              <a:t>technology, it is called as </a:t>
            </a:r>
            <a:r>
              <a:rPr lang="en-US" sz="3200" b="1" dirty="0">
                <a:solidFill>
                  <a:srgbClr val="7030A0"/>
                </a:solidFill>
              </a:rPr>
              <a:t>Telecommunication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469" y="1531309"/>
            <a:ext cx="4662853" cy="224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09336" y="1007003"/>
            <a:ext cx="6964326" cy="2342253"/>
          </a:xfrm>
          <a:solidFill>
            <a:schemeClr val="accent5">
              <a:lumMod val="20000"/>
              <a:lumOff val="80000"/>
            </a:schemeClr>
          </a:solidFill>
          <a:ln cap="sq">
            <a:noFill/>
            <a:prstDash val="solid"/>
          </a:ln>
          <a:effectLst>
            <a:softEdge rad="127000"/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 smtClean="0"/>
              <a:t>Telecommunication</a:t>
            </a:r>
            <a:r>
              <a:rPr lang="en-US" dirty="0"/>
              <a:t> is the </a:t>
            </a:r>
            <a:r>
              <a:rPr lang="en-US" u="sng" dirty="0">
                <a:hlinkClick r:id="rId2" tooltip="Transmission (telecommunications)"/>
              </a:rPr>
              <a:t>transmission</a:t>
            </a:r>
            <a:r>
              <a:rPr lang="en-US" dirty="0"/>
              <a:t> of signs, signals, messages, words, writings, images and sounds or information of any nature by </a:t>
            </a:r>
            <a:r>
              <a:rPr lang="en-US" u="sng" dirty="0">
                <a:hlinkClick r:id="rId3" tooltip="Wire"/>
              </a:rPr>
              <a:t>wire</a:t>
            </a:r>
            <a:r>
              <a:rPr lang="en-US" dirty="0"/>
              <a:t>, </a:t>
            </a:r>
            <a:r>
              <a:rPr lang="en-US" u="sng" dirty="0">
                <a:hlinkClick r:id="rId4" tooltip="Radio"/>
              </a:rPr>
              <a:t>radio</a:t>
            </a:r>
            <a:r>
              <a:rPr lang="en-US" dirty="0"/>
              <a:t>, </a:t>
            </a:r>
            <a:r>
              <a:rPr lang="en-US" u="sng" dirty="0">
                <a:hlinkClick r:id="rId5" tooltip="Optical system"/>
              </a:rPr>
              <a:t>optical</a:t>
            </a:r>
            <a:r>
              <a:rPr lang="en-US" dirty="0"/>
              <a:t> or other </a:t>
            </a:r>
            <a:r>
              <a:rPr lang="en-US" u="sng" dirty="0">
                <a:hlinkClick r:id="rId6" tooltip="Electromagnetic"/>
              </a:rPr>
              <a:t>electromagnetic</a:t>
            </a:r>
            <a:r>
              <a:rPr lang="en-US" dirty="0"/>
              <a:t> </a:t>
            </a:r>
            <a:r>
              <a:rPr lang="en-US" dirty="0" smtClean="0"/>
              <a:t>systems.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74360" y="3467515"/>
            <a:ext cx="6969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word telecommunication was adapted from the French </a:t>
            </a:r>
            <a:r>
              <a:rPr lang="en-US" sz="2400" dirty="0" smtClean="0"/>
              <a:t>word </a:t>
            </a:r>
            <a:r>
              <a:rPr lang="en-US" sz="2400" b="1" dirty="0" smtClean="0">
                <a:solidFill>
                  <a:srgbClr val="7030A0"/>
                </a:solidFill>
              </a:rPr>
              <a:t>telecommunication. </a:t>
            </a:r>
            <a:r>
              <a:rPr lang="en-US" sz="2400" dirty="0" smtClean="0"/>
              <a:t>Greek </a:t>
            </a:r>
            <a:r>
              <a:rPr lang="en-US" sz="2400" dirty="0"/>
              <a:t>prefix </a:t>
            </a:r>
            <a:r>
              <a:rPr lang="en-US" sz="2400" dirty="0" err="1"/>
              <a:t>tele</a:t>
            </a:r>
            <a:r>
              <a:rPr lang="en-US" sz="2400" dirty="0"/>
              <a:t>-, meaning </a:t>
            </a:r>
            <a:r>
              <a:rPr lang="en-US" sz="2400" dirty="0">
                <a:solidFill>
                  <a:srgbClr val="7030A0"/>
                </a:solidFill>
              </a:rPr>
              <a:t>"far off", </a:t>
            </a:r>
            <a:r>
              <a:rPr lang="en-US" sz="2400" dirty="0"/>
              <a:t>and the </a:t>
            </a:r>
            <a:r>
              <a:rPr lang="en-US" sz="2400" dirty="0" smtClean="0"/>
              <a:t>Latin </a:t>
            </a:r>
            <a:r>
              <a:rPr lang="en-US" sz="2400" dirty="0" err="1" smtClean="0"/>
              <a:t>communicare</a:t>
            </a:r>
            <a:r>
              <a:rPr lang="en-US" sz="2400" dirty="0"/>
              <a:t>, meaning </a:t>
            </a:r>
            <a:r>
              <a:rPr lang="en-US" sz="2400" dirty="0">
                <a:solidFill>
                  <a:srgbClr val="7030A0"/>
                </a:solidFill>
              </a:rPr>
              <a:t>"to share".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3999" cy="560436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 Communication &amp; telecommunication  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5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5" grpI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mobile works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7923" y="0"/>
            <a:ext cx="8985739" cy="560436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Berlin Sans FB Demi" panose="020E0802020502020306" pitchFamily="34" charset="0"/>
              </a:rPr>
              <a:t>3. Telecommunication Components</a:t>
            </a:r>
            <a:endParaRPr lang="en-US" sz="4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23" y="0"/>
            <a:ext cx="8985739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latin typeface="Berlin Sans FB Demi" panose="020E0802020502020306" pitchFamily="34" charset="0"/>
              </a:rPr>
              <a:t>3. </a:t>
            </a:r>
            <a:r>
              <a:rPr lang="en-US" sz="4000" dirty="0">
                <a:latin typeface="Berlin Sans FB Demi" panose="020E0802020502020306" pitchFamily="34" charset="0"/>
              </a:rPr>
              <a:t>T</a:t>
            </a:r>
            <a:r>
              <a:rPr lang="en-US" sz="4000" dirty="0" smtClean="0">
                <a:latin typeface="Berlin Sans FB Demi" panose="020E0802020502020306" pitchFamily="34" charset="0"/>
              </a:rPr>
              <a:t>elecommunication Components</a:t>
            </a:r>
            <a:endParaRPr lang="en-US" sz="4000" dirty="0">
              <a:latin typeface="Berlin Sans FB Demi" panose="020E0802020502020306" pitchFamily="34" charset="0"/>
            </a:endParaRPr>
          </a:p>
        </p:txBody>
      </p:sp>
      <p:sp>
        <p:nvSpPr>
          <p:cNvPr id="3" name="AutoShape 2" descr="Block diagram of a digital telecommunications system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dn.britannica.com/s:1500x700,q:85/15/4615-004-75EA480A/Block-diagram-telecommunications-system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704899"/>
            <a:ext cx="7888568" cy="41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0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23" y="0"/>
            <a:ext cx="8985739" cy="560436"/>
          </a:xfrm>
          <a:solidFill>
            <a:schemeClr val="tx1">
              <a:alpha val="57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latin typeface="Berlin Sans FB Demi" panose="020E0802020502020306" pitchFamily="34" charset="0"/>
              </a:rPr>
              <a:t>3. </a:t>
            </a:r>
            <a:r>
              <a:rPr lang="en-US" sz="4000" dirty="0">
                <a:latin typeface="Berlin Sans FB Demi" panose="020E0802020502020306" pitchFamily="34" charset="0"/>
              </a:rPr>
              <a:t>T</a:t>
            </a:r>
            <a:r>
              <a:rPr lang="en-US" sz="4000" dirty="0" smtClean="0">
                <a:latin typeface="Berlin Sans FB Demi" panose="020E0802020502020306" pitchFamily="34" charset="0"/>
              </a:rPr>
              <a:t>elecommunication Components</a:t>
            </a:r>
            <a:endParaRPr lang="en-US" sz="4000" dirty="0">
              <a:latin typeface="Berlin Sans FB Demi" panose="020E0802020502020306" pitchFamily="34" charset="0"/>
            </a:endParaRPr>
          </a:p>
        </p:txBody>
      </p:sp>
      <p:sp>
        <p:nvSpPr>
          <p:cNvPr id="3" name="AutoShape 2" descr="Block diagram of a digital telecommunications system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dn.britannica.com/s:1500x700,q:85/15/4615-004-75EA480A/Block-diagram-telecommunications-system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20067" y="1151467"/>
            <a:ext cx="31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Study.com telecom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9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3999" cy="560436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4. Types of telecommunication  </a:t>
            </a:r>
            <a:endParaRPr lang="en-US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758179"/>
            <a:ext cx="9143999" cy="1077218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POINT-TO-POINT COMMUNICATION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Telecommunication over telephone lines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033141"/>
            <a:ext cx="9144000" cy="1077218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BROADCAST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COMMUNICATION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Telecommunication through radio broadcasts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382753"/>
            <a:ext cx="9143999" cy="1569660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MULTIPLEX SYSTEM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Telecommunication in which multiple transmitters and multiple receivers are used.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On-screen Show (16:9)</PresentationFormat>
  <Paragraphs>92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Berlin Sans FB Demi</vt:lpstr>
      <vt:lpstr>Calibri</vt:lpstr>
      <vt:lpstr>Candara</vt:lpstr>
      <vt:lpstr>Cooper Black</vt:lpstr>
      <vt:lpstr>Courier New</vt:lpstr>
      <vt:lpstr>Pristina</vt:lpstr>
      <vt:lpstr>Times New Roman</vt:lpstr>
      <vt:lpstr>Wingdings</vt:lpstr>
      <vt:lpstr>Office Theme</vt:lpstr>
      <vt:lpstr>Telecommuication</vt:lpstr>
      <vt:lpstr>Table of Contents</vt:lpstr>
      <vt:lpstr>1. History of telecommunication </vt:lpstr>
      <vt:lpstr>PowerPoint Presentation</vt:lpstr>
      <vt:lpstr>PowerPoint Presentation</vt:lpstr>
      <vt:lpstr>How mobile works</vt:lpstr>
      <vt:lpstr>3. Telecommunication Components</vt:lpstr>
      <vt:lpstr>3. Telecommunication Components</vt:lpstr>
      <vt:lpstr>PowerPoint Presentation</vt:lpstr>
      <vt:lpstr>PowerPoint Presentation</vt:lpstr>
      <vt:lpstr>PowerPoint Presentation</vt:lpstr>
      <vt:lpstr>5. Telecom industry</vt:lpstr>
      <vt:lpstr>6. Business process in telecom industry</vt:lpstr>
      <vt:lpstr>6. Business process in telecom industry</vt:lpstr>
      <vt:lpstr>7. Telecom testing</vt:lpstr>
      <vt:lpstr>7. Telecom testing</vt:lpstr>
      <vt:lpstr>8. Social Impact</vt:lpstr>
      <vt:lpstr>8. Social Impact</vt:lpstr>
      <vt:lpstr>9. Future of telecommunication </vt:lpstr>
      <vt:lpstr>10.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2020-01-16T15:41:15Z</dcterms:modified>
</cp:coreProperties>
</file>